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7" r:id="rId3"/>
    <p:sldId id="335" r:id="rId4"/>
    <p:sldId id="332" r:id="rId5"/>
    <p:sldId id="356" r:id="rId6"/>
    <p:sldId id="346" r:id="rId7"/>
    <p:sldId id="347" r:id="rId8"/>
    <p:sldId id="298" r:id="rId9"/>
    <p:sldId id="349" r:id="rId10"/>
    <p:sldId id="348" r:id="rId11"/>
    <p:sldId id="294" r:id="rId12"/>
    <p:sldId id="343" r:id="rId13"/>
    <p:sldId id="344" r:id="rId14"/>
    <p:sldId id="306" r:id="rId15"/>
    <p:sldId id="301" r:id="rId16"/>
    <p:sldId id="325" r:id="rId17"/>
    <p:sldId id="326" r:id="rId18"/>
    <p:sldId id="307" r:id="rId19"/>
    <p:sldId id="337" r:id="rId20"/>
    <p:sldId id="340" r:id="rId21"/>
    <p:sldId id="341" r:id="rId22"/>
    <p:sldId id="308" r:id="rId23"/>
    <p:sldId id="342" r:id="rId24"/>
    <p:sldId id="345" r:id="rId25"/>
    <p:sldId id="300" r:id="rId26"/>
    <p:sldId id="297" r:id="rId27"/>
    <p:sldId id="313" r:id="rId28"/>
    <p:sldId id="314" r:id="rId29"/>
    <p:sldId id="315" r:id="rId30"/>
    <p:sldId id="328" r:id="rId31"/>
    <p:sldId id="329" r:id="rId32"/>
    <p:sldId id="302" r:id="rId33"/>
    <p:sldId id="303" r:id="rId34"/>
    <p:sldId id="331" r:id="rId35"/>
    <p:sldId id="304" r:id="rId36"/>
    <p:sldId id="336" r:id="rId37"/>
    <p:sldId id="318" r:id="rId38"/>
    <p:sldId id="316" r:id="rId39"/>
    <p:sldId id="317" r:id="rId40"/>
    <p:sldId id="305" r:id="rId41"/>
    <p:sldId id="355" r:id="rId42"/>
    <p:sldId id="354" r:id="rId43"/>
    <p:sldId id="323" r:id="rId44"/>
    <p:sldId id="353" r:id="rId45"/>
    <p:sldId id="352" r:id="rId46"/>
    <p:sldId id="350" r:id="rId47"/>
    <p:sldId id="351" r:id="rId48"/>
    <p:sldId id="324" r:id="rId49"/>
    <p:sldId id="322" r:id="rId50"/>
    <p:sldId id="320" r:id="rId51"/>
    <p:sldId id="319" r:id="rId52"/>
    <p:sldId id="312" r:id="rId53"/>
    <p:sldId id="321" r:id="rId54"/>
    <p:sldId id="311" r:id="rId55"/>
    <p:sldId id="309" r:id="rId56"/>
    <p:sldId id="31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04BC"/>
    <a:srgbClr val="CA4262"/>
    <a:srgbClr val="CC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022" autoAdjust="0"/>
    <p:restoredTop sz="90937" autoAdjust="0"/>
  </p:normalViewPr>
  <p:slideViewPr>
    <p:cSldViewPr>
      <p:cViewPr varScale="1">
        <p:scale>
          <a:sx n="111" d="100"/>
          <a:sy n="111" d="100"/>
        </p:scale>
        <p:origin x="-37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4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2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8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9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1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5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4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7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5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0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8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6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4502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Реанимационный контроль </a:t>
            </a: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повреждений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представление </a:t>
            </a:r>
          </a:p>
          <a:p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развитии и лечении шока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689851"/>
            <a:ext cx="9144000" cy="6120681"/>
            <a:chOff x="0" y="764703"/>
            <a:chExt cx="9144000" cy="594928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764703"/>
              <a:ext cx="9144000" cy="5949281"/>
              <a:chOff x="0" y="908719"/>
              <a:chExt cx="9144000" cy="5949281"/>
            </a:xfrm>
          </p:grpSpPr>
          <p:sp>
            <p:nvSpPr>
              <p:cNvPr id="16" name="Стрелка вниз 15"/>
              <p:cNvSpPr/>
              <p:nvPr/>
            </p:nvSpPr>
            <p:spPr>
              <a:xfrm rot="18715753">
                <a:off x="6524581" y="1285575"/>
                <a:ext cx="425489" cy="1879880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трелка вниз 16"/>
              <p:cNvSpPr/>
              <p:nvPr/>
            </p:nvSpPr>
            <p:spPr>
              <a:xfrm rot="2841511">
                <a:off x="2029276" y="1207104"/>
                <a:ext cx="432048" cy="1927245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2969443" y="908719"/>
                <a:ext cx="3024336" cy="115212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КРОВОПОТЕРЯ</a:t>
                </a:r>
                <a:endParaRPr lang="ru-RU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2771800" y="2852936"/>
                <a:ext cx="3600400" cy="122413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Коагулопатия</a:t>
                </a:r>
                <a:endParaRPr lang="ru-RU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6516216" y="2852936"/>
                <a:ext cx="2627784" cy="122413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ТРАВМА</a:t>
                </a:r>
                <a:endParaRPr lang="ru-RU" sz="4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0" y="2852936"/>
                <a:ext cx="2627784" cy="122413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ГИПОПЕРФУЗИЯ</a:t>
                </a:r>
                <a:endParaRPr lang="ru-RU" sz="2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395536" y="5561856"/>
                <a:ext cx="3506566" cy="129614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ru-RU" sz="4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Ацидоз</a:t>
                </a:r>
                <a:endParaRPr lang="ru-RU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860032" y="5561856"/>
                <a:ext cx="3744416" cy="129614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ru-RU" sz="4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Гипотермия</a:t>
                </a:r>
                <a:endParaRPr lang="ru-RU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  <p:sp>
            <p:nvSpPr>
              <p:cNvPr id="11" name="Стрелка вниз 10"/>
              <p:cNvSpPr/>
              <p:nvPr/>
            </p:nvSpPr>
            <p:spPr>
              <a:xfrm>
                <a:off x="3635896" y="2060849"/>
                <a:ext cx="266206" cy="732466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трелка вниз 12"/>
              <p:cNvSpPr/>
              <p:nvPr/>
            </p:nvSpPr>
            <p:spPr>
              <a:xfrm>
                <a:off x="755576" y="4149080"/>
                <a:ext cx="432048" cy="1296144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трелка вниз 13"/>
              <p:cNvSpPr/>
              <p:nvPr/>
            </p:nvSpPr>
            <p:spPr>
              <a:xfrm rot="10800000">
                <a:off x="4860032" y="2149623"/>
                <a:ext cx="271264" cy="703311"/>
              </a:xfrm>
              <a:prstGeom prst="down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трелка вниз 14"/>
              <p:cNvSpPr/>
              <p:nvPr/>
            </p:nvSpPr>
            <p:spPr>
              <a:xfrm>
                <a:off x="7524328" y="4149080"/>
                <a:ext cx="432048" cy="1296144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1547663" y="3392996"/>
              <a:ext cx="5867897" cy="2520280"/>
              <a:chOff x="1547663" y="3392996"/>
              <a:chExt cx="5867897" cy="2520280"/>
            </a:xfrm>
          </p:grpSpPr>
          <p:sp>
            <p:nvSpPr>
              <p:cNvPr id="12" name="Равнобедренный треугольник 11"/>
              <p:cNvSpPr/>
              <p:nvPr/>
            </p:nvSpPr>
            <p:spPr>
              <a:xfrm>
                <a:off x="1547663" y="3392996"/>
                <a:ext cx="5867897" cy="2520280"/>
              </a:xfrm>
              <a:prstGeom prst="triangle">
                <a:avLst>
                  <a:gd name="adj" fmla="val 50224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12700" stA="28000" endPos="45000" dist="1000" dir="5400000" sy="-100000" algn="bl" rotWithShape="0"/>
                    </a:effectLst>
                    <a:latin typeface="Bookman Old Style" panose="02050604050505020204" pitchFamily="18" charset="0"/>
                  </a:rPr>
                  <a:t>Смертельная </a:t>
                </a:r>
              </a:p>
              <a:p>
                <a:pPr algn="ctr"/>
                <a:r>
                  <a:rPr lang="ru-RU" sz="26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12700" stA="28000" endPos="45000" dist="1000" dir="5400000" sy="-100000" algn="bl" rotWithShape="0"/>
                    </a:effectLst>
                    <a:latin typeface="Bookman Old Style" panose="02050604050505020204" pitchFamily="18" charset="0"/>
                  </a:rPr>
                  <a:t>триада</a:t>
                </a:r>
                <a:endParaRPr lang="ru-RU" sz="2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Bookman Old Style" panose="02050604050505020204" pitchFamily="18" charset="0"/>
                </a:endParaRPr>
              </a:p>
            </p:txBody>
          </p:sp>
          <p:pic>
            <p:nvPicPr>
              <p:cNvPr id="18" name="Picture 7" descr="D:\Скаченное из инета\88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1597" y="3861048"/>
                <a:ext cx="969842" cy="940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472"/>
            <a:ext cx="9144000" cy="601216"/>
          </a:xfrm>
          <a:ln>
            <a:noFill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Схема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развития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«смертельной триады»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Патогенез </a:t>
            </a: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травматической коагулопатии</a:t>
            </a:r>
          </a:p>
        </p:txBody>
      </p:sp>
      <p:pic>
        <p:nvPicPr>
          <p:cNvPr id="1026" name="Picture 2" descr="D:\Скаченное из инета\6.0. Патогенез травматической коагулопати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5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Патогенез </a:t>
            </a: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травматической коагулопатии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травматической коагулопатии,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вследствие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кровотечения, происходит потеря факторов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свертывания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тромбоцитов. При этом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отсутствует </a:t>
            </a:r>
            <a:r>
              <a:rPr lang="ru-RU" sz="4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генерализованный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микрососудистый тромбоз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характерный для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ДВС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синдрома.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1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Патогенез </a:t>
            </a: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травматической коагулопатии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нарушений коагуляции у пациентов </a:t>
            </a:r>
            <a:br>
              <a:rPr lang="ru-RU" sz="5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массивным кровотечением/гемотрансфузией:</a:t>
            </a: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ru-R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Потеря </a:t>
            </a:r>
            <a:r>
              <a:rPr lang="ru-RU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факторов свертывания при кровотечении</a:t>
            </a:r>
            <a:r>
              <a:rPr lang="ru-R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ru-RU" sz="5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Дилюционная</a:t>
            </a:r>
            <a:r>
              <a:rPr lang="ru-R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коагулопатия</a:t>
            </a:r>
            <a:r>
              <a:rPr lang="ru-R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ru-R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Коагулопатия </a:t>
            </a:r>
            <a:r>
              <a:rPr lang="ru-RU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потребления</a:t>
            </a:r>
            <a:r>
              <a:rPr lang="ru-R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ru-RU" sz="5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Гиперфибринолиз</a:t>
            </a:r>
            <a:r>
              <a:rPr lang="ru-R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ru-R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Ацидоз;</a:t>
            </a: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ru-R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Гипотермия;</a:t>
            </a: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ru-R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Анемия;</a:t>
            </a: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ru-R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Электролитные нарушения.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1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704" y="0"/>
            <a:ext cx="9169704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Коагулопатия потребления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 marL="446088" indent="-4460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тканевого фактора и генерация тромбина</a:t>
            </a:r>
            <a:r>
              <a:rPr lang="ru-RU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Dingbats"/>
              </a:rPr>
              <a:t> </a:t>
            </a: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ZapfDingbats"/>
              </a:rPr>
              <a:t>ведёт к </a:t>
            </a: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активации </a:t>
            </a:r>
            <a:r>
              <a:rPr lang="ru-RU" sz="3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плазминогена</a:t>
            </a: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фибринолитической</a:t>
            </a: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системы.</a:t>
            </a:r>
          </a:p>
          <a:p>
            <a:pPr marL="446088" indent="-4460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Повреждение эндотелия ведёт к увеличению потребление факторов свёртывания </a:t>
            </a:r>
            <a:b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тромбоцитов.</a:t>
            </a:r>
          </a:p>
          <a:p>
            <a:pPr marL="446088" indent="-4460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Нормальная система </a:t>
            </a:r>
            <a:r>
              <a:rPr lang="ru-RU" sz="3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противосвёртывания</a:t>
            </a: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фибринолиза не способна противодействовать ДВС.</a:t>
            </a:r>
          </a:p>
          <a:p>
            <a:pPr marL="446088" indent="-4460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Воспалительный ответ.</a:t>
            </a:r>
          </a:p>
          <a:p>
            <a:pPr marL="446088" indent="-44608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Гиперактивация</a:t>
            </a: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симпато-адреналовой системы.</a:t>
            </a:r>
            <a:endParaRPr lang="ru-RU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2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4" y="-3974"/>
            <a:ext cx="9133656" cy="7686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Коагулопатия на момент поступления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Начальный уровень МНО ≥ 1,5 с высокой долей вероятности говорит о необходим массивной гемотрансфузии.</a:t>
            </a: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Пациенты с серьёзными повреждениями уже имеют коагулопатию на момент поступления.</a:t>
            </a: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Тяжесть повреждения и летальность прямо пропорциональны коагулопатии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8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34"/>
            <a:ext cx="9144000" cy="8231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Системная гемостатическая терапия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ТРАНЕКСАМОВАЯ КИСЛОТА</a:t>
            </a:r>
          </a:p>
          <a:p>
            <a:pPr marL="534988" indent="-534988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Способствует остановке кровотечения </a:t>
            </a:r>
            <a:b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счёт угнетение фибринолиза.</a:t>
            </a:r>
          </a:p>
          <a:p>
            <a:pPr marL="534988" indent="-534988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Доказана высокая эффективность в акушерстве, ортопедии, С-С-хирургии, </a:t>
            </a:r>
          </a:p>
          <a:p>
            <a:pPr marL="534988" indent="-534988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Эффективна при в/в введении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первые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часа после травмы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(снижает летальность </a:t>
            </a:r>
            <a:br>
              <a:rPr lang="ru-RU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потребность в гемотрансфузии).</a:t>
            </a:r>
          </a:p>
          <a:p>
            <a:pPr marL="534988" indent="-534988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 ВС НАТО с поля боя.</a:t>
            </a:r>
          </a:p>
          <a:p>
            <a:pPr marL="534988" indent="-534988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Ограничена к применению  при ЧМТ.</a:t>
            </a:r>
          </a:p>
        </p:txBody>
      </p:sp>
    </p:spTree>
    <p:extLst>
      <p:ext uri="{BB962C8B-B14F-4D97-AF65-F5344CB8AC3E}">
        <p14:creationId xmlns:p14="http://schemas.microsoft.com/office/powerpoint/2010/main" val="23886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34"/>
            <a:ext cx="9144000" cy="8231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Системная гемостатическая терапия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Эптаког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альфа (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Коагил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34988" indent="-534988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Доказана высокая эффективность при акушерских кровотечениях , кардиохирургических операциях. </a:t>
            </a:r>
          </a:p>
          <a:p>
            <a:pPr marL="534988" indent="-534988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 при массивной кровопотере.</a:t>
            </a:r>
            <a:endParaRPr lang="ru-RU" b="1" dirty="0" smtClean="0">
              <a:solidFill>
                <a:srgbClr val="3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988" indent="-534988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Входит в протокол массивной гемотрансфузии.</a:t>
            </a:r>
          </a:p>
          <a:p>
            <a:pPr marL="534988" indent="-534988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Эффективен при крайне тяжёлых повреждениях, как препарат «шунтирующий» каскад коагуляции.</a:t>
            </a:r>
          </a:p>
          <a:p>
            <a:pPr marL="534988" indent="-534988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дорогой!</a:t>
            </a:r>
          </a:p>
          <a:p>
            <a:pPr marL="0" indent="0">
              <a:buNone/>
            </a:pPr>
            <a:endParaRPr lang="ru-RU" b="1" dirty="0">
              <a:solidFill>
                <a:srgbClr val="3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2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4" y="14157"/>
            <a:ext cx="9118245" cy="822555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цидоз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FF0000"/>
              </a:buClr>
              <a:buNone/>
              <a:tabLst>
                <a:tab pos="539750" algn="l"/>
              </a:tabLs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Ацидоз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является показателем тканевой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гипоксии, как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следствие ишемии и некроза, за счет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прямого повреждения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тканей, либо кровотечения,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гипотензии 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гипоперфузии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или комбинации ССВО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гипоперфузией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ПРИЧИНЫ: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Вазоконстрикция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почечных артерий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гломерулярной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фильтрации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диуреза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Гипотензия из-за снижения ренина при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констрикции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почечных артерий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7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4" y="14157"/>
            <a:ext cx="9118245" cy="822555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цидоз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оснований (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≥ -6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 пациентов:</a:t>
            </a:r>
          </a:p>
          <a:p>
            <a:pPr marL="539750" indent="-539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539750" algn="l"/>
              </a:tabLs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Требующих ранней трансфузии,</a:t>
            </a:r>
          </a:p>
          <a:p>
            <a:pPr marL="542925" indent="-542925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Длительным нахождением в ОРИТ,</a:t>
            </a:r>
          </a:p>
          <a:p>
            <a:pPr marL="542925" indent="-542925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Повышенным риском РДСВ, СПОН,</a:t>
            </a:r>
          </a:p>
          <a:p>
            <a:pPr marL="542925" indent="-542925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6 - связан с потребностью массивной гемотрансфузии,</a:t>
            </a:r>
          </a:p>
          <a:p>
            <a:pPr marL="542925" indent="-542925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Высокий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пострадавших будет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падения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 АД,</a:t>
            </a:r>
          </a:p>
          <a:p>
            <a:pPr marL="542925" indent="-542925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Ацидоз больше влияет на развитие коагулопатии, чем гипотермия.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3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5374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Применяемые сокращения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Среднее АД.	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срАД = (сАД + 2дАД) : 3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Среднее АД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срАД = дАД + (сАД - дАД) : 3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Пульсовое АД.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пульсАД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сАД - дАД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 (0,8-1,2).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Международное нормализованное отношение. </a:t>
            </a:r>
            <a:r>
              <a:rPr lang="ru-RU" dirty="0"/>
              <a:t>Чем </a:t>
            </a:r>
            <a:r>
              <a:rPr lang="ru-RU" dirty="0" smtClean="0"/>
              <a:t>оно выше, </a:t>
            </a:r>
            <a:r>
              <a:rPr lang="ru-RU" dirty="0"/>
              <a:t>тем дольше образуется сгусток </a:t>
            </a:r>
            <a:r>
              <a:rPr lang="ru-RU" b="1" dirty="0" smtClean="0"/>
              <a:t>крови</a:t>
            </a:r>
            <a:r>
              <a:rPr lang="ru-RU" dirty="0"/>
              <a:t> </a:t>
            </a:r>
            <a:r>
              <a:rPr lang="ru-RU" dirty="0" smtClean="0"/>
              <a:t>(сворачивается </a:t>
            </a:r>
            <a:r>
              <a:rPr lang="ru-RU" dirty="0"/>
              <a:t>слишком </a:t>
            </a:r>
            <a:r>
              <a:rPr lang="ru-RU" dirty="0" smtClean="0"/>
              <a:t>медленно).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Массивная </a:t>
            </a: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кровопотеря: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потеря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одного и более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ОЦК за 24 часа,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потеря 50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ОЦК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3 часа,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потеря крови более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мл/минуту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Массивная гемотрансфузия(МГТ):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– 10 доз/сутки   или 4 дозы/час.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трансфузионных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оптимально: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Плазма :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Эритр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:Тромбоциты = 1:1:1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допустимо: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Плазма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Эритр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: Тромбоциты =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4:4:1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80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6" y="0"/>
            <a:ext cx="9128943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Гипотермия при травме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Гипотермия (≤35 °С ) имеет место у 43%</a:t>
            </a:r>
            <a:b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пациентов с политравмой. Р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СПОН у пациентов с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исходной гипотермией, в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раза выше (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%), </a:t>
            </a:r>
            <a:b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у пациентов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нормотермией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(9%)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9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6" y="0"/>
            <a:ext cx="9128943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Гипотермия при травме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r>
              <a:rPr lang="ru-RU" sz="33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коагулопатии при гипотермии</a:t>
            </a: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Возрастание </a:t>
            </a:r>
            <a:r>
              <a:rPr lang="ru-RU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протромбинового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времени;</a:t>
            </a: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  &lt;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35°С  – дисфункция адгезивных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агрегационных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 тромбоцитов, </a:t>
            </a:r>
            <a:endParaRPr lang="ru-RU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33°С  – уменьшение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тромбоцитов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счёт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секвестрации в печени и </a:t>
            </a: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селезёнке.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7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83"/>
            <a:ext cx="9036496" cy="76082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Гипотермия при травме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 anchor="ctr">
            <a:noAutofit/>
          </a:bodyPr>
          <a:lstStyle/>
          <a:p>
            <a:pPr marL="539750" indent="-539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Коагуляционный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каскад - это ферментативный процесс, который нарушается при значимых колебаниях температуры и полностью прекращается при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33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5°C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39750" indent="-539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менее 35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коррелирует с повышением летальности.</a:t>
            </a:r>
          </a:p>
          <a:p>
            <a:pPr marL="539750" indent="-539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32,8°С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летальность.</a:t>
            </a:r>
          </a:p>
          <a:p>
            <a:pPr marL="539750" indent="-539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Лапаротомия в течение 60-90 минут уже ведёт </a:t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физиологическим изменениям в организме.</a:t>
            </a:r>
          </a:p>
          <a:p>
            <a:pPr marL="539750" indent="-539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переохлаждении - адекватная перфузия тканей не происходит.</a:t>
            </a:r>
          </a:p>
          <a:p>
            <a:pPr marL="539750" indent="-53975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Согревающие одеяла повышают температуру тела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1,4 – 2,1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С/час. 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5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83"/>
            <a:ext cx="9036496" cy="76082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Гипотермия при травме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 делать?</a:t>
            </a: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Температурный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контроль:</a:t>
            </a:r>
          </a:p>
          <a:p>
            <a:pPr marL="442913" indent="-442913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Ранее измерение температуры пациента.</a:t>
            </a:r>
          </a:p>
          <a:p>
            <a:pPr marL="442913" indent="-442913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Согревание пациентов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гипотермией для достижения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поддержания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нормотермии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2913" indent="-442913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Предупреждение и снижение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теплопотерь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7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83"/>
            <a:ext cx="9036496" cy="760821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Гипокальциемия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Гипокальциемия</a:t>
            </a:r>
            <a:r>
              <a:rPr lang="ru-RU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(менее 2 </a:t>
            </a:r>
            <a:r>
              <a:rPr lang="ru-RU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ммоль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/л)</a:t>
            </a: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возникает при кровопотере и массивном переливании  </a:t>
            </a:r>
            <a:r>
              <a:rPr lang="ru-RU" sz="3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эритроцитной</a:t>
            </a:r>
            <a:r>
              <a:rPr lang="ru-RU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массы, консервированной цитратом 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натрия. Цитрат </a:t>
            </a:r>
            <a:r>
              <a:rPr lang="ru-RU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натрия связывает в кровяном русле свободный 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кальций и вызывает </a:t>
            </a:r>
            <a:r>
              <a:rPr lang="ru-RU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гипокальциемию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endParaRPr lang="ru-RU" sz="3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Требуется контроль уровня ионизированного </a:t>
            </a:r>
            <a:r>
              <a:rPr lang="ru-RU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кальция во 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массивного </a:t>
            </a:r>
            <a:r>
              <a:rPr lang="ru-RU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переливания 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крови, уровень которого должен быть </a:t>
            </a:r>
            <a:br>
              <a:rPr lang="ru-RU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 </a:t>
            </a:r>
            <a:r>
              <a:rPr lang="ru-RU" sz="3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ммоль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/л.</a:t>
            </a:r>
            <a:endParaRPr lang="ru-RU" sz="3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37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352" y="1"/>
            <a:ext cx="9128647" cy="69269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Нестабильный пациент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Раненый или пострадавший, который  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неспособен самостоятельно поддерживать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адекватный уровень функционирования основных жизненно важных систем:</a:t>
            </a:r>
          </a:p>
          <a:p>
            <a:pPr marL="571500" indent="-5715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Тяжёлые повреждения;</a:t>
            </a:r>
          </a:p>
          <a:p>
            <a:pPr marL="571500" indent="-5715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витальных функций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(сознание, дыхание, кровообращение);</a:t>
            </a:r>
            <a:endParaRPr lang="ru-R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грани исчерпания физиологических резервов.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9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32865"/>
            <a:ext cx="914400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Лестница нестабильности </a:t>
            </a:r>
            <a:b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шокогенной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травмы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7" y="2348880"/>
            <a:ext cx="3269870" cy="12707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КРИТИЧЕСКАЯ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НЕСТАБИЛЬНОСТЬ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3874000"/>
            <a:ext cx="4638022" cy="1427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ЯВНАЯ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НЕСТАБИЛЬНОСТЬ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663" y="5517232"/>
            <a:ext cx="5770983" cy="12982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СКРЫТАЯ   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НЕСТАБИЛЬНОСТЬ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3" y="2348880"/>
            <a:ext cx="1800199" cy="1270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↓↓↓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60233" y="3874000"/>
            <a:ext cx="1872207" cy="1427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</a:t>
            </a:r>
          </a:p>
          <a:p>
            <a:pPr algn="ctr"/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60233" y="5517232"/>
            <a:ext cx="1961964" cy="1276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1052736"/>
            <a:ext cx="1619670" cy="100811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D:\Скаченное из инета\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0827"/>
            <a:ext cx="969842" cy="94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9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46"/>
            <a:ext cx="9144000" cy="6064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большой проблемы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6" y="692696"/>
            <a:ext cx="9138793" cy="6165304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 МЕХАНИЗМУ ТРАВМЫ: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Падение &gt; 6метров (2 этаж),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высокого риска (вдавление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30см., выкидывание из авто, смерть пассажира,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наезд на пешехода, скорость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40км/час, мотоциклетная травма 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ЛАБОРАТОРНЫЕ МЕТОДЫ: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Ацидоз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оснований &gt;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рН &lt; 7,25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Коагулопатия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 &gt; 1,5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Гемоглобин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 г/л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30 %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35°C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8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46"/>
            <a:ext cx="9144000" cy="6064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большой проблемы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6" y="692696"/>
            <a:ext cx="9138793" cy="6165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СПЕЦИФИЧЕСКИЕ ВАРИАНТЫ: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ПОЖИЛЫЕ ПАЦИЕНТЫ:</a:t>
            </a:r>
          </a:p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повышенный риск смерти после 55 лет,</a:t>
            </a:r>
          </a:p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 &lt; 110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(после 65 лет – это шок),</a:t>
            </a:r>
          </a:p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низкая энергетика травмы вызывает повреждения.</a:t>
            </a: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ИСПОЛЬЗОВАНИЕ АНТИКОАГУЛЯНТОВ</a:t>
            </a:r>
          </a:p>
          <a:p>
            <a:pPr>
              <a:buClr>
                <a:schemeClr val="tx1"/>
              </a:buClr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острадавшие с ЧМТ имеют высокий риск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ОЖОГИ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БЕРЕМЕННОСТЬ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НЕДЕЛЬ</a:t>
            </a:r>
          </a:p>
        </p:txBody>
      </p:sp>
    </p:spTree>
    <p:extLst>
      <p:ext uri="{BB962C8B-B14F-4D97-AF65-F5344CB8AC3E}">
        <p14:creationId xmlns:p14="http://schemas.microsoft.com/office/powerpoint/2010/main" val="32667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46"/>
            <a:ext cx="9144000" cy="6064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большой проблемы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6" y="692696"/>
            <a:ext cx="9138793" cy="6165304"/>
          </a:xfrm>
        </p:spPr>
        <p:txBody>
          <a:bodyPr/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По витальным функциям:</a:t>
            </a:r>
          </a:p>
          <a:p>
            <a:pPr marL="266700" indent="360363">
              <a:buClr>
                <a:srgbClr val="FF0000"/>
              </a:buClr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ШКГ ≤ 13 (шкала ком Глазго), </a:t>
            </a:r>
          </a:p>
          <a:p>
            <a:pPr marL="266700" indent="360363">
              <a:buClr>
                <a:srgbClr val="FF0000"/>
              </a:buClr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 &lt; 90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360363">
              <a:buClr>
                <a:srgbClr val="FF0000"/>
              </a:buClr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ЧДД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или &gt; 29, или поддержка.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 анатомии повреждений:</a:t>
            </a:r>
          </a:p>
          <a:p>
            <a:pPr marL="534988" indent="-268288">
              <a:buClr>
                <a:srgbClr val="FF0000"/>
              </a:buClr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проникающие ранения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проксимальнее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локтя и колена,</a:t>
            </a:r>
          </a:p>
          <a:p>
            <a:pPr marL="534988" indent="-268288">
              <a:buClr>
                <a:srgbClr val="FF0000"/>
              </a:buClr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естабильность гр. клетки (в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рёберный клапан),</a:t>
            </a:r>
          </a:p>
          <a:p>
            <a:pPr marL="534988" indent="-268288">
              <a:buClr>
                <a:srgbClr val="FF0000"/>
              </a:buClr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ерелом 2-х и более длинных трубчатых костей,</a:t>
            </a:r>
          </a:p>
          <a:p>
            <a:pPr marL="534988" indent="-268288">
              <a:buClr>
                <a:srgbClr val="FF0000"/>
              </a:buClr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азрушение, размозжение, отсутствие пульсации конечности,</a:t>
            </a:r>
          </a:p>
          <a:p>
            <a:pPr marL="534988" indent="-268288">
              <a:buClr>
                <a:srgbClr val="FF0000"/>
              </a:buClr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мпутация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проксимальнее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луч/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гол/стоп сустава,</a:t>
            </a:r>
          </a:p>
          <a:p>
            <a:pPr marL="534988" indent="-268288">
              <a:buClr>
                <a:srgbClr val="FF0000"/>
              </a:buClr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ереломы костей таза,</a:t>
            </a:r>
          </a:p>
          <a:p>
            <a:pPr marL="534988" indent="-268288">
              <a:buClr>
                <a:srgbClr val="FF0000"/>
              </a:buClr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ткрытый или вдавленный перелом черепа,</a:t>
            </a:r>
          </a:p>
          <a:p>
            <a:pPr marL="534988" indent="-268288">
              <a:buClr>
                <a:srgbClr val="FF0000"/>
              </a:buClr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араличи.</a:t>
            </a:r>
          </a:p>
        </p:txBody>
      </p:sp>
    </p:spTree>
    <p:extLst>
      <p:ext uri="{BB962C8B-B14F-4D97-AF65-F5344CB8AC3E}">
        <p14:creationId xmlns:p14="http://schemas.microsoft.com/office/powerpoint/2010/main" val="34868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My_doc\МЕДИЦИНА\6 Картинки по СЛР\Сердце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12834"/>
            <a:ext cx="1224135" cy="10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91407" y="0"/>
            <a:ext cx="8229600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70292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Патогенез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шокогенной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травмы</a:t>
            </a:r>
          </a:p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ФАЗА КОМПЕНСАЦИИ</a:t>
            </a:r>
            <a:endParaRPr lang="ru-RU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30" name="Picture 6" descr="D:\My_doc\МЕДИЦИНА\6 Картинки по СЛР\А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85890"/>
            <a:ext cx="1197056" cy="11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0" y="960402"/>
            <a:ext cx="9144000" cy="5884581"/>
            <a:chOff x="0" y="960402"/>
            <a:chExt cx="9144000" cy="5884581"/>
          </a:xfrm>
        </p:grpSpPr>
        <p:sp>
          <p:nvSpPr>
            <p:cNvPr id="25" name="Стрелка вниз 24"/>
            <p:cNvSpPr/>
            <p:nvPr/>
          </p:nvSpPr>
          <p:spPr>
            <a:xfrm>
              <a:off x="4585092" y="3068288"/>
              <a:ext cx="362365" cy="7920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39922" y="4679268"/>
              <a:ext cx="238348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i="1" dirty="0" smtClean="0">
                  <a:solidFill>
                    <a:srgbClr val="FF0000"/>
                  </a:solidFill>
                </a:rPr>
                <a:t>Увеличение</a:t>
              </a:r>
            </a:p>
            <a:p>
              <a:pPr algn="ctr"/>
              <a:r>
                <a:rPr lang="ru-RU" sz="28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ЧСС и МОК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58162" y="4663243"/>
              <a:ext cx="20162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i="1" dirty="0">
                  <a:solidFill>
                    <a:srgbClr val="FF0000"/>
                  </a:solidFill>
                </a:rPr>
                <a:t>Увеличение</a:t>
              </a:r>
            </a:p>
            <a:p>
              <a:pPr algn="ctr"/>
              <a:r>
                <a:rPr lang="ru-RU" sz="28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ОПСС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516216" y="4679267"/>
              <a:ext cx="259228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i="1" dirty="0" smtClean="0">
                  <a:solidFill>
                    <a:srgbClr val="FF0000"/>
                  </a:solidFill>
                </a:rPr>
                <a:t>Уменьшение</a:t>
              </a:r>
            </a:p>
            <a:p>
              <a:r>
                <a:rPr lang="ru-RU" sz="28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Фильтрации</a:t>
              </a:r>
            </a:p>
          </p:txBody>
        </p:sp>
        <p:sp>
          <p:nvSpPr>
            <p:cNvPr id="23" name="Стрелка вниз 22"/>
            <p:cNvSpPr/>
            <p:nvPr/>
          </p:nvSpPr>
          <p:spPr>
            <a:xfrm rot="1873854">
              <a:off x="2055953" y="3034143"/>
              <a:ext cx="337231" cy="9438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низ 23"/>
            <p:cNvSpPr/>
            <p:nvPr/>
          </p:nvSpPr>
          <p:spPr>
            <a:xfrm rot="19625606">
              <a:off x="7175054" y="3026353"/>
              <a:ext cx="360830" cy="8687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758334" y="960402"/>
              <a:ext cx="3385666" cy="95643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Распад тканей</a:t>
              </a:r>
            </a:p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Кровопотеря</a:t>
              </a:r>
              <a:endParaRPr lang="ru-RU" sz="2800" dirty="0">
                <a:latin typeface="Bookman Old Style" panose="02050604050505020204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0" y="6098283"/>
              <a:ext cx="9108504" cy="7467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Централизация </a:t>
              </a:r>
              <a:r>
                <a:rPr lang="ru-RU" sz="3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кровообращения</a:t>
              </a:r>
              <a:endParaRPr lang="ru-RU" sz="3800" dirty="0">
                <a:solidFill>
                  <a:srgbClr val="FF0000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1029" name="Picture 5" descr="D:\My_doc\МЕДИЦИНА\6 Картинки по СЛР\Мозг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00808"/>
              <a:ext cx="1238596" cy="1438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D:\My_doc\МЕДИЦИНА\6 Картинки по СЛР\Почки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032" y="3685890"/>
              <a:ext cx="1256608" cy="1256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1238596" y="2060851"/>
              <a:ext cx="7905404" cy="1007438"/>
            </a:xfrm>
            <a:prstGeom prst="roundRect">
              <a:avLst>
                <a:gd name="adj" fmla="val 105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 indent="-176213">
                <a:buFont typeface="Wingdings" panose="05000000000000000000" pitchFamily="2" charset="2"/>
                <a:buChar char="Ø"/>
              </a:pPr>
              <a:r>
                <a:rPr lang="ru-RU" sz="19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Активация </a:t>
              </a:r>
              <a:r>
                <a:rPr lang="ru-RU" sz="19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СосудоДвигательного</a:t>
              </a:r>
              <a:r>
                <a:rPr lang="ru-RU" sz="19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Центра</a:t>
              </a:r>
            </a:p>
            <a:p>
              <a:pPr marL="176213" indent="-176213">
                <a:buFont typeface="Wingdings" panose="05000000000000000000" pitchFamily="2" charset="2"/>
                <a:buChar char="Ø"/>
              </a:pPr>
              <a:r>
                <a:rPr lang="ru-RU" sz="19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Активация </a:t>
              </a:r>
              <a:r>
                <a:rPr lang="ru-RU" sz="19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Гипоталамо-Гипофизарно-</a:t>
              </a:r>
              <a:r>
                <a:rPr lang="ru-RU" sz="19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Надпоч</a:t>
              </a:r>
              <a:r>
                <a:rPr lang="ru-RU" sz="19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. </a:t>
              </a:r>
              <a:r>
                <a:rPr lang="ru-RU" sz="19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системы</a:t>
              </a:r>
            </a:p>
            <a:p>
              <a:pPr marL="176213" indent="-176213">
                <a:buFont typeface="Wingdings" panose="05000000000000000000" pitchFamily="2" charset="2"/>
                <a:buChar char="Ø"/>
              </a:pPr>
              <a:r>
                <a:rPr lang="ru-RU" sz="19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Прямое воздействие на надпочечники</a:t>
              </a:r>
            </a:p>
          </p:txBody>
        </p:sp>
        <p:sp>
          <p:nvSpPr>
            <p:cNvPr id="19" name="Стрелка вниз 18"/>
            <p:cNvSpPr/>
            <p:nvPr/>
          </p:nvSpPr>
          <p:spPr>
            <a:xfrm>
              <a:off x="1463047" y="5568738"/>
              <a:ext cx="337231" cy="5596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7427720" y="5560726"/>
              <a:ext cx="337231" cy="6160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низ 20"/>
            <p:cNvSpPr/>
            <p:nvPr/>
          </p:nvSpPr>
          <p:spPr>
            <a:xfrm>
              <a:off x="4596480" y="5560726"/>
              <a:ext cx="337231" cy="5756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Выноска со стрелкой вправо 3"/>
            <p:cNvSpPr/>
            <p:nvPr/>
          </p:nvSpPr>
          <p:spPr>
            <a:xfrm>
              <a:off x="368206" y="1006569"/>
              <a:ext cx="5390128" cy="864096"/>
            </a:xfrm>
            <a:prstGeom prst="rightArrowCallou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ea typeface="Kozuka Gothic Pr6N L" pitchFamily="34" charset="-128"/>
                </a:rPr>
                <a:t>Т Р А В М А</a:t>
              </a:r>
              <a:endParaRPr lang="ru-RU" sz="3600" dirty="0">
                <a:latin typeface="Bookman Old Style" panose="02050604050505020204" pitchFamily="18" charset="0"/>
                <a:ea typeface="Kozuka Gothic Pr6N L" pitchFamily="34" charset="-128"/>
              </a:endParaRPr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4429043" y="1532081"/>
              <a:ext cx="337231" cy="528767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968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3"/>
            <a:ext cx="9144000" cy="90781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Объективные шкалы МГТ </a:t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sz="3100" b="1" dirty="0" smtClean="0">
                <a:latin typeface="Bookman Old Style" panose="02050604050505020204" pitchFamily="18" charset="0"/>
              </a:rPr>
              <a:t>(минимально </a:t>
            </a:r>
            <a:r>
              <a:rPr lang="ru-RU" sz="3100" b="1" dirty="0">
                <a:latin typeface="Bookman Old Style" panose="02050604050505020204" pitchFamily="18" charset="0"/>
              </a:rPr>
              <a:t>грубого </a:t>
            </a:r>
            <a:r>
              <a:rPr lang="ru-RU" sz="3100" b="1" dirty="0" smtClean="0">
                <a:latin typeface="Bookman Old Style" panose="02050604050505020204" pitchFamily="18" charset="0"/>
              </a:rPr>
              <a:t>тестирования)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– шкала АВС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99365"/>
              </p:ext>
            </p:extLst>
          </p:nvPr>
        </p:nvGraphicFramePr>
        <p:xfrm>
          <a:off x="107504" y="1556792"/>
          <a:ext cx="8928992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Проникающее</a:t>
                      </a:r>
                      <a:r>
                        <a:rPr lang="ru-RU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ранение </a:t>
                      </a:r>
                      <a:br>
                        <a:rPr lang="ru-RU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(повреждение ранящим снарядом)</a:t>
                      </a:r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Систолическое АД менее 90 </a:t>
                      </a: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mmHg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Пульс больше 120/мин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Жидкость в брюшной полости по УЗИ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Гемотрансфузия:   2 балла-возможно, </a:t>
                      </a: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3 балла - вероятность 45%  </a:t>
                      </a:r>
                      <a:b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4 балла - вероятность 100%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1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3"/>
            <a:ext cx="9144000" cy="90781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Объективные шкалы МГТ</a:t>
            </a:r>
            <a:r>
              <a:rPr lang="ru-RU" b="1" dirty="0" smtClean="0">
                <a:latin typeface="Bookman Old Style" panose="02050604050505020204" pitchFamily="18" charset="0"/>
              </a:rPr>
              <a:t/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sz="3100" b="1" dirty="0" smtClean="0">
                <a:latin typeface="Bookman Old Style" panose="02050604050505020204" pitchFamily="18" charset="0"/>
              </a:rPr>
              <a:t>(минимально </a:t>
            </a:r>
            <a:r>
              <a:rPr lang="ru-RU" sz="3100" b="1" dirty="0">
                <a:latin typeface="Bookman Old Style" panose="02050604050505020204" pitchFamily="18" charset="0"/>
              </a:rPr>
              <a:t>грубого </a:t>
            </a:r>
            <a:r>
              <a:rPr lang="ru-RU" sz="3100" b="1" dirty="0" smtClean="0">
                <a:latin typeface="Bookman Old Style" panose="02050604050505020204" pitchFamily="18" charset="0"/>
              </a:rPr>
              <a:t>тестирования)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– шкала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RABT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51866"/>
              </p:ext>
            </p:extLst>
          </p:nvPr>
        </p:nvGraphicFramePr>
        <p:xfrm>
          <a:off x="107504" y="1556792"/>
          <a:ext cx="8928992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Проникающее</a:t>
                      </a:r>
                      <a:r>
                        <a:rPr lang="ru-RU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ранение (повреждение ранящим снарядом)</a:t>
                      </a:r>
                      <a:endParaRPr lang="ru-RU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Шоковый</a:t>
                      </a:r>
                      <a:r>
                        <a:rPr lang="ru-RU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индекс &gt; 1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Перелом костей таза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Жидкость в брюшной полости по УЗИ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 сумме балов  ≥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2, </a:t>
                      </a:r>
                      <a:b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рассмотреть необходимость </a:t>
                      </a:r>
                      <a:b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массивной гемотрансфузии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2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Диагностический подход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Избежать феномена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 ведь он же хорошо выглядел!!!???»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5 минут: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Выявить нестабильного пациента.</a:t>
            </a:r>
          </a:p>
          <a:p>
            <a:pPr marL="539750" lvl="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Выявить пациента с прогнозируемой высокой летальностью.</a:t>
            </a:r>
          </a:p>
          <a:p>
            <a:pPr marL="539750" lvl="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Выявить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пациента, которому будет нужна массивная гемотрансфузия.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1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Реанимационный контроль повреждений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НАДЁЖНЫЕ КРИТЕРИИ ПЕРВИЧНОЙ ОЦЕНКИ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Гипотония 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Пульс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Ацидоз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оснований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- 6, рН &lt; 7,25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Коагулопатия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</a:t>
            </a:r>
            <a:endParaRPr 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Гемоглобин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110 г/л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30 %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35°C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МАРКЁРЫ УЗНАВАНИЯ:</a:t>
            </a:r>
          </a:p>
          <a:p>
            <a:pPr>
              <a:buClr>
                <a:srgbClr val="FF0000"/>
              </a:buClr>
            </a:pPr>
            <a:r>
              <a:rPr lang="ru-RU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Слабость или отсутствие пульса на лучевой артерии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</a:pPr>
            <a:r>
              <a:rPr lang="ru-RU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сознания.</a:t>
            </a:r>
          </a:p>
          <a:p>
            <a:pPr>
              <a:buClr>
                <a:srgbClr val="FF0000"/>
              </a:buClr>
            </a:pPr>
            <a:r>
              <a:rPr lang="ru-RU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Тяжёлая сочетанная травма – </a:t>
            </a:r>
            <a:r>
              <a:rPr lang="ru-RU" sz="3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политравма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3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Скаченное из инета\Золотой час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" y="4274"/>
            <a:ext cx="9150711" cy="68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на догоспитальном этапе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Жгут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Местные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гемостатические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средства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Тазовый пояс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Тракционная шина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Транексамовая кислота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Минимум кристаллоидов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Лиофилизированная плазма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Цельная кровь (?)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показатели АД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635896" y="872716"/>
            <a:ext cx="5040560" cy="2304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&gt;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срАД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mm.Hg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491880" y="4113076"/>
            <a:ext cx="5119464" cy="2304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/>
              <a:t>сАД </a:t>
            </a:r>
            <a:r>
              <a:rPr lang="ru-RU" sz="3600" b="1" dirty="0"/>
              <a:t>&gt; </a:t>
            </a:r>
            <a:r>
              <a:rPr lang="ru-RU" sz="3600" b="1" dirty="0" smtClean="0"/>
              <a:t>100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/>
              <a:t>срАД </a:t>
            </a:r>
            <a:r>
              <a:rPr lang="ru-RU" sz="3600" b="1" dirty="0"/>
              <a:t>&gt; </a:t>
            </a:r>
            <a:r>
              <a:rPr lang="en-US" sz="3600" b="1" dirty="0" smtClean="0"/>
              <a:t>80</a:t>
            </a:r>
            <a:r>
              <a:rPr lang="ru-RU" sz="3600" b="1" dirty="0" smtClean="0"/>
              <a:t> </a:t>
            </a:r>
            <a:r>
              <a:rPr lang="en-US" sz="3600" b="1" dirty="0" err="1" smtClean="0"/>
              <a:t>mm.Hg</a:t>
            </a:r>
            <a:endParaRPr lang="ru-RU" sz="3600" b="1" dirty="0" smtClean="0"/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36512" y="1069486"/>
            <a:ext cx="367240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Без </a:t>
            </a:r>
            <a:r>
              <a:rPr lang="ru-RU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ЧМТ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293096"/>
            <a:ext cx="349188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 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ЧМТ</a:t>
            </a:r>
          </a:p>
        </p:txBody>
      </p:sp>
    </p:spTree>
    <p:extLst>
      <p:ext uri="{BB962C8B-B14F-4D97-AF65-F5344CB8AC3E}">
        <p14:creationId xmlns:p14="http://schemas.microsoft.com/office/powerpoint/2010/main" val="30989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802"/>
            <a:ext cx="9144000" cy="81891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 Control Resuscitation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66" y="836712"/>
            <a:ext cx="9121933" cy="6021288"/>
          </a:xfrm>
        </p:spPr>
        <p:txBody>
          <a:bodyPr>
            <a:normAutofit fontScale="92500" lnSpcReduction="10000"/>
          </a:bodyPr>
          <a:lstStyle/>
          <a:p>
            <a:pPr marL="446088" indent="-4460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Управляемая гипотония </a:t>
            </a:r>
            <a:r>
              <a:rPr lang="ru-RU" dirty="0" smtClean="0"/>
              <a:t>(максимальная польза митохондриям, минимальный вред гемостазу (феномен «выбивания пробок»)).</a:t>
            </a:r>
          </a:p>
          <a:p>
            <a:pPr marL="446088" indent="-4460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Малообъёмная реанимация </a:t>
            </a:r>
            <a:r>
              <a:rPr lang="ru-RU" dirty="0" smtClean="0"/>
              <a:t>(хорошие результаты при повреждении мозга).</a:t>
            </a:r>
          </a:p>
          <a:p>
            <a:pPr marL="446088" indent="-4460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Коррекция гемостаза </a:t>
            </a:r>
            <a:r>
              <a:rPr lang="ru-RU" dirty="0" smtClean="0"/>
              <a:t>(ацидоза, </a:t>
            </a:r>
            <a:r>
              <a:rPr lang="ru-RU" dirty="0" err="1" smtClean="0"/>
              <a:t>гипокальциемии</a:t>
            </a:r>
            <a:r>
              <a:rPr lang="ru-RU" dirty="0" smtClean="0"/>
              <a:t>, гипотермии, коагулопатии).</a:t>
            </a:r>
          </a:p>
          <a:p>
            <a:pPr marL="446088" indent="-4460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Гемостатическая реанимация </a:t>
            </a:r>
            <a:r>
              <a:rPr lang="ru-RU" dirty="0" smtClean="0"/>
              <a:t>(раннее введение препаратов крови, для </a:t>
            </a:r>
            <a:r>
              <a:rPr lang="ru-RU" dirty="0" err="1" smtClean="0"/>
              <a:t>избежания</a:t>
            </a:r>
            <a:r>
              <a:rPr lang="ru-RU" dirty="0" smtClean="0"/>
              <a:t> дальнейшей коагулопатии от использования растворов).</a:t>
            </a:r>
          </a:p>
          <a:p>
            <a:pPr marL="446088" indent="-4460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Переливание компонентов крови 1:1:1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(или цельная кровь?).</a:t>
            </a:r>
          </a:p>
          <a:p>
            <a:pPr marL="446088" indent="-4460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повреждений </a:t>
            </a:r>
            <a:r>
              <a:rPr lang="ru-RU" dirty="0" smtClean="0"/>
              <a:t>– хирургия.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7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4" y="44624"/>
            <a:ext cx="9118245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Инфузионная терапия при травмах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пациентов с тяжёлыми травмами начать восполнение ОЦК. При неконтролируемом кровотечении поддерживать минимально достаточный уровень гемодинамики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(сАД 80 - 90),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увеличивая кровопотерю.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тяжёлой ЧМТ сАД – не ниже 90-100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избежать вторичное повреждение мозга.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Восполнение ОЦК не проводить, если нет признаков кровопотери и сАД &gt; 90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Восполнение ОЦК – кристаллоиды, лучше сбалансированные изотонические растворы.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2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4" y="44624"/>
            <a:ext cx="9118245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Инфузионная терапия при травмах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вводить р-р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Рингера-лактата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ЧМТ.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Ограничить введение коллоидных р-ров для восполнения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ЦК из-за негативного влияния на свёртывающую систему крови.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догоспитальном этапе не использовать альбумин.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гипертонические р-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пациентов с тяжёлыми ранениями и ЧМТ.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применять инотропные препараты 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эпинефрин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добутамин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 ИТ травматического шока (кроме случаев дисфункции миокарда).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4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Патогенез смертельной триады при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шокогенной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45667"/>
          </a:xfrm>
        </p:spPr>
        <p:txBody>
          <a:bodyPr vert="vert270"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ФАЗА ДЕКОМПЕНСАЦИИ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D:\My_doc\МЕДИЦИНА\6 Картинки по СЛР\Патогене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6549"/>
            <a:ext cx="7704857" cy="625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Управляемая гипотония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10000"/>
          </a:bodyPr>
          <a:lstStyle/>
          <a:p>
            <a:pPr marL="452438" indent="-45243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Раненым без шока не нужна инфузионная терапия.</a:t>
            </a:r>
          </a:p>
          <a:p>
            <a:pPr marL="452438" indent="-45243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Большеобъёмная</a:t>
            </a: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инфузия наносит вред!</a:t>
            </a:r>
          </a:p>
          <a:p>
            <a:pPr marL="452438" indent="-45243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Целевое сАД  80 – 90 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</a:t>
            </a: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2438" indent="-45243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Раненым в состоянии шока выполняются </a:t>
            </a:r>
            <a:r>
              <a:rPr lang="ru-RU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болюсные</a:t>
            </a: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введения 500 мл. растворов (сознание, пульс, дыхание).</a:t>
            </a:r>
          </a:p>
          <a:p>
            <a:pPr marL="452438" indent="-452438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Пероральный приём жидкости допустим у раненых в сознании (может глотать, </a:t>
            </a:r>
            <a:b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ранений живота).</a:t>
            </a:r>
          </a:p>
          <a:p>
            <a:pPr marL="0" indent="0" algn="ctr">
              <a:spcBef>
                <a:spcPts val="0"/>
              </a:spcBef>
              <a:buClr>
                <a:srgbClr val="FF0000"/>
              </a:buClr>
              <a:buNone/>
            </a:pP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МОМЕНТА ДОСТИЖЕНИЯ ГЕМОСТАЗА!!!</a:t>
            </a:r>
          </a:p>
        </p:txBody>
      </p:sp>
    </p:spTree>
    <p:extLst>
      <p:ext uri="{BB962C8B-B14F-4D97-AF65-F5344CB8AC3E}">
        <p14:creationId xmlns:p14="http://schemas.microsoft.com/office/powerpoint/2010/main" val="7656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Малообъёмная реанимация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08504" cy="616530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Малообъёмная гипертоническая инфузия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Натрия хлорид 7,2% - 250 мл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ПРЕИМУЩЕСТВА:</a:t>
            </a:r>
          </a:p>
          <a:p>
            <a:pPr marL="449263" indent="-449263"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быстрота введения – 5 минут,</a:t>
            </a:r>
          </a:p>
          <a:p>
            <a:pPr marL="449263" indent="-449263"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высокая эффективность,</a:t>
            </a:r>
          </a:p>
          <a:p>
            <a:pPr marL="449263" indent="-449263"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уменьшение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массо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-объёмных характеристик сумки врача.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rgbClr val="3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НЕДОСТАТКИ:</a:t>
            </a:r>
          </a:p>
          <a:p>
            <a:pPr marL="449263" indent="-449263">
              <a:buFont typeface="Wingdings" panose="05000000000000000000" pitchFamily="2" charset="2"/>
              <a:buChar char="Ø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повторное введение противопоказано.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1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Состав кристаллоидов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12943"/>
              </p:ext>
            </p:extLst>
          </p:nvPr>
        </p:nvGraphicFramePr>
        <p:xfrm>
          <a:off x="35497" y="548680"/>
          <a:ext cx="9073006" cy="624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  <a:gridCol w="1512168"/>
                <a:gridCol w="1005875"/>
                <a:gridCol w="1226372"/>
                <a:gridCol w="1512168"/>
                <a:gridCol w="1512168"/>
              </a:tblGrid>
              <a:tr h="5695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Ионный состав</a:t>
                      </a:r>
                      <a:b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</a:b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(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ммоль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/л)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Плазма крови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0,9%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NaCl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Раствор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Рингера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Стерофундин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Тетраспан 6</a:t>
                      </a:r>
                      <a:endParaRPr lang="ru-RU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951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Na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+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136 - 143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951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K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+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3,5 - 5,5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951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Ca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++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2,38 - 2,63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951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Mg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++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0,75 - 1,1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951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Cl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96 - 105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118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127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277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HCO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Лактат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1 - 1,1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Ацетат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Малат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9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Осмолярность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/>
                      </a:r>
                      <a:b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</a:b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(</a:t>
                      </a:r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мОсм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/л)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308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276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296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563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переливать?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66" y="1484784"/>
            <a:ext cx="9121933" cy="5373216"/>
          </a:xfrm>
        </p:spPr>
        <p:txBody>
          <a:bodyPr/>
          <a:lstStyle/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Свежезамороженная плазма</a:t>
            </a: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Эритроцитарная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взвесь</a:t>
            </a: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Тромбоконцентрат</a:t>
            </a:r>
            <a:endParaRPr lang="ru-RU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свёртывания:</a:t>
            </a:r>
          </a:p>
          <a:p>
            <a:pPr marL="996950" indent="-457200">
              <a:buClr>
                <a:srgbClr val="C00000"/>
              </a:buClr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Фибриноген</a:t>
            </a:r>
          </a:p>
          <a:p>
            <a:pPr marL="996950" indent="-457200">
              <a:buClr>
                <a:srgbClr val="C00000"/>
              </a:buClr>
            </a:pP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Криопреципитат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6950" indent="-457200">
              <a:buClr>
                <a:srgbClr val="C00000"/>
              </a:buClr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Рекомбинантные факторы свёртывания</a:t>
            </a:r>
          </a:p>
          <a:p>
            <a:pPr marL="996950" indent="-457200">
              <a:buClr>
                <a:srgbClr val="C00000"/>
              </a:buClr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Свежая цельная кровь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7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Компоненты или цельная кровь?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D:\Скаченное из инета\3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211960" cy="19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5496" y="2564904"/>
            <a:ext cx="5004048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 доза </a:t>
            </a:r>
            <a:r>
              <a:rPr lang="ru-RU" sz="2200" b="1" dirty="0" err="1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эритромассы</a:t>
            </a:r>
            <a:r>
              <a:rPr lang="ru-RU" sz="22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+</a:t>
            </a:r>
          </a:p>
          <a:p>
            <a:r>
              <a:rPr lang="ru-RU" sz="22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 доза СЗП +</a:t>
            </a:r>
          </a:p>
          <a:p>
            <a:r>
              <a:rPr lang="ru-RU" sz="22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 доза </a:t>
            </a:r>
            <a:r>
              <a:rPr lang="ru-RU" sz="2200" b="1" dirty="0" err="1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тромбоконцентрата</a:t>
            </a:r>
            <a:r>
              <a:rPr lang="ru-RU" sz="22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+</a:t>
            </a:r>
          </a:p>
          <a:p>
            <a:r>
              <a:rPr lang="ru-RU" sz="22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 доза </a:t>
            </a:r>
            <a:r>
              <a:rPr lang="ru-RU" sz="2200" b="1" dirty="0" err="1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криопреципитата</a:t>
            </a:r>
            <a:r>
              <a:rPr lang="ru-RU" sz="22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= 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752" y="4005064"/>
            <a:ext cx="500404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+ 1 + 1+ 1 </a:t>
            </a:r>
            <a:r>
              <a:rPr lang="ru-RU" sz="32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 </a:t>
            </a:r>
            <a:r>
              <a:rPr lang="ru-RU" sz="24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400" b="1" dirty="0">
              <a:solidFill>
                <a:srgbClr val="3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496" y="4509120"/>
            <a:ext cx="5022304" cy="2304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660 мл </a:t>
            </a:r>
          </a:p>
          <a:p>
            <a:pPr algn="ctr"/>
            <a:r>
              <a:rPr lang="ru-RU" sz="22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«холодной кровяной смеси»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Гематокрит  - 29%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Тромбоциты - 87ед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Фибриноген  - 0,75 </a:t>
            </a:r>
            <a:r>
              <a:rPr lang="ru-RU" sz="2000" b="1" dirty="0" err="1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</a:t>
            </a:r>
            <a:endParaRPr lang="ru-RU" sz="2000" b="1" dirty="0" smtClean="0">
              <a:solidFill>
                <a:srgbClr val="3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Коагуляционная</a:t>
            </a:r>
            <a:r>
              <a:rPr lang="ru-RU" sz="20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br>
              <a:rPr lang="ru-RU" sz="20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активность     - 65%</a:t>
            </a:r>
            <a:endParaRPr lang="ru-RU" sz="2000" b="1" dirty="0">
              <a:solidFill>
                <a:srgbClr val="3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7" name="Picture 3" descr="D:\Скаченное из инета\2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61" y="554410"/>
            <a:ext cx="2775173" cy="27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148064" y="3417218"/>
            <a:ext cx="3995936" cy="3456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500 мл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тёплой крови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- 38 – 50%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ТРЦ -150 – 400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ед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Фибриноген -1,5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гр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Коагуляционная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активность -100%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36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4" y="33189"/>
            <a:ext cx="9114606" cy="80352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Реинфузия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Наилучшей средой для восполнения кровопотери следует признать собственную кровь больного.</a:t>
            </a:r>
          </a:p>
          <a:p>
            <a:pPr marL="0" indent="0" algn="r">
              <a:buNone/>
            </a:pPr>
            <a:r>
              <a:rPr lang="ru-RU" b="1" i="1" dirty="0" smtClean="0">
                <a:latin typeface="Bookman Old Style" panose="02050604050505020204" pitchFamily="18" charset="0"/>
              </a:rPr>
              <a:t>И.И. Дерябин, 1987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pic>
        <p:nvPicPr>
          <p:cNvPr id="1027" name="Picture 3" descr="D:\Скаченное из инета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42" y="3065170"/>
            <a:ext cx="6772017" cy="37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43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Начало гемотрансфузии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268760"/>
            <a:ext cx="7920880" cy="1800200"/>
          </a:xfrm>
          <a:prstGeom prst="roundRect">
            <a:avLst/>
          </a:prstGeom>
          <a:solidFill>
            <a:srgbClr val="CA42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Кровь и плазма</a:t>
            </a:r>
            <a:b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универсальных доноров</a:t>
            </a:r>
            <a:endParaRPr lang="ru-RU" sz="4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3717032"/>
            <a:ext cx="4320480" cy="158417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Кровь </a:t>
            </a:r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</a:t>
            </a:r>
            <a:r>
              <a:rPr 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I </a:t>
            </a:r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r>
              <a:rPr 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br>
              <a:rPr 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Rh- (</a:t>
            </a:r>
            <a:r>
              <a:rPr lang="ru-RU" sz="4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отр</a:t>
            </a:r>
            <a:r>
              <a:rPr 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  <a:endParaRPr lang="ru-RU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3717032"/>
            <a:ext cx="4248472" cy="15841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Плазма </a:t>
            </a:r>
            <a:b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AB</a:t>
            </a:r>
            <a:r>
              <a:rPr lang="ru-RU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(IV)</a:t>
            </a:r>
            <a:endParaRPr lang="ru-RU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52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Вариант протокола МГТ</a:t>
            </a:r>
            <a:r>
              <a:rPr lang="ru-RU" sz="2800" b="1" dirty="0">
                <a:latin typeface="Bookman Old Style" panose="02050604050505020204" pitchFamily="18" charset="0"/>
              </a:rPr>
              <a:t> </a:t>
            </a:r>
            <a:r>
              <a:rPr lang="ru-RU" sz="1600" b="1" dirty="0">
                <a:latin typeface="Bookman Old Style" panose="02050604050505020204" pitchFamily="18" charset="0"/>
              </a:rPr>
              <a:t>(минимально грубого тестирования)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Ввести 1грамм </a:t>
            </a:r>
            <a:r>
              <a:rPr lang="ru-RU" sz="1800" b="1" dirty="0" err="1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Транексама</a:t>
            </a:r>
            <a:r>
              <a:rPr lang="ru-RU" sz="18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(если не введено раньше)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 блок МГТ </a:t>
            </a:r>
            <a:r>
              <a:rPr lang="ru-RU" sz="1800" b="1" dirty="0" smtClean="0">
                <a:latin typeface="Bookman Old Style" panose="02050604050505020204" pitchFamily="18" charset="0"/>
              </a:rPr>
              <a:t>(сразу после принятия решения):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Bookman Old Style" panose="02050604050505020204" pitchFamily="18" charset="0"/>
              </a:rPr>
              <a:t>2 дозы 0(</a:t>
            </a:r>
            <a:r>
              <a:rPr lang="en-US" sz="1800" b="1" dirty="0" smtClean="0">
                <a:latin typeface="Bookman Old Style" panose="02050604050505020204" pitchFamily="18" charset="0"/>
              </a:rPr>
              <a:t>I</a:t>
            </a:r>
            <a:r>
              <a:rPr lang="ru-RU" sz="1800" b="1" dirty="0" smtClean="0">
                <a:latin typeface="Bookman Old Style" panose="02050604050505020204" pitchFamily="18" charset="0"/>
              </a:rPr>
              <a:t>)</a:t>
            </a:r>
            <a:r>
              <a:rPr lang="en-US" sz="1800" b="1" dirty="0" smtClean="0">
                <a:latin typeface="Bookman Old Style" panose="02050604050505020204" pitchFamily="18" charset="0"/>
              </a:rPr>
              <a:t> Rh- </a:t>
            </a:r>
            <a:r>
              <a:rPr lang="ru-RU" sz="1800" b="1" dirty="0" err="1" smtClean="0">
                <a:latin typeface="Bookman Old Style" panose="02050604050505020204" pitchFamily="18" charset="0"/>
              </a:rPr>
              <a:t>эритровзвеси</a:t>
            </a:r>
            <a:r>
              <a:rPr lang="ru-RU" sz="1800" b="1" dirty="0" smtClean="0">
                <a:latin typeface="Bookman Old Style" panose="020506040505050202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err="1" smtClean="0">
                <a:latin typeface="Bookman Old Style" panose="02050604050505020204" pitchFamily="18" charset="0"/>
              </a:rPr>
              <a:t>разморозка</a:t>
            </a:r>
            <a:r>
              <a:rPr lang="ru-RU" sz="1800" b="1" dirty="0" smtClean="0">
                <a:latin typeface="Bookman Old Style" panose="02050604050505020204" pitchFamily="18" charset="0"/>
              </a:rPr>
              <a:t> 2 доз плазмы </a:t>
            </a:r>
            <a:r>
              <a:rPr lang="en-US" sz="1800" b="1" dirty="0" smtClean="0">
                <a:latin typeface="Bookman Old Style" panose="02050604050505020204" pitchFamily="18" charset="0"/>
              </a:rPr>
              <a:t>AB (IV)</a:t>
            </a:r>
            <a:r>
              <a:rPr lang="ru-RU" sz="1800" b="1" dirty="0" smtClean="0">
                <a:latin typeface="Bookman Old Style" panose="020506040505050202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Bookman Old Style" panose="02050604050505020204" pitchFamily="18" charset="0"/>
              </a:rPr>
              <a:t>звонок СПК (заказ 3 доз тромбоцитов).</a:t>
            </a:r>
          </a:p>
          <a:p>
            <a:pPr marL="0" indent="0">
              <a:buNone/>
            </a:pPr>
            <a:r>
              <a:rPr lang="ru-RU" sz="1600" b="1" i="1" dirty="0" smtClean="0"/>
              <a:t>(если группа крови неизвестна или её срочное определение затруднено)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блок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МГТ:</a:t>
            </a:r>
            <a:endParaRPr lang="ru-RU" sz="18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latin typeface="Bookman Old Style" panose="02050604050505020204" pitchFamily="18" charset="0"/>
              </a:rPr>
              <a:t>4 дозы СЗП,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Bookman Old Style" panose="02050604050505020204" pitchFamily="18" charset="0"/>
              </a:rPr>
              <a:t>4 </a:t>
            </a:r>
            <a:r>
              <a:rPr lang="ru-RU" sz="1800" b="1" dirty="0">
                <a:latin typeface="Bookman Old Style" panose="02050604050505020204" pitchFamily="18" charset="0"/>
              </a:rPr>
              <a:t>дозы </a:t>
            </a:r>
            <a:r>
              <a:rPr lang="ru-RU" sz="1800" b="1" dirty="0" err="1" smtClean="0">
                <a:latin typeface="Bookman Old Style" panose="02050604050505020204" pitchFamily="18" charset="0"/>
              </a:rPr>
              <a:t>эритровзвеси</a:t>
            </a:r>
            <a:r>
              <a:rPr lang="ru-RU" sz="1800" b="1" dirty="0">
                <a:latin typeface="Bookman Old Style" panose="020506040505050202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Bookman Old Style" panose="02050604050505020204" pitchFamily="18" charset="0"/>
              </a:rPr>
              <a:t>1 - 2 дозы тромбоцитов.</a:t>
            </a:r>
            <a:endParaRPr lang="ru-RU" sz="18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600" b="1" i="1" dirty="0" smtClean="0"/>
              <a:t>(только одногруппные среды, здесь и далее) </a:t>
            </a:r>
            <a:endParaRPr lang="ru-RU" sz="1600" b="1" i="1" dirty="0"/>
          </a:p>
          <a:p>
            <a:pPr marL="0" indent="0">
              <a:buNone/>
            </a:pPr>
            <a:r>
              <a:rPr lang="ru-RU" sz="18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Ввести </a:t>
            </a:r>
            <a:r>
              <a:rPr lang="ru-RU" sz="1800" b="1" dirty="0" err="1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Коагил</a:t>
            </a:r>
            <a:r>
              <a:rPr lang="ru-RU" sz="18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/</a:t>
            </a:r>
            <a:r>
              <a:rPr lang="ru-RU" sz="1800" b="1" dirty="0" err="1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Протромблекс</a:t>
            </a:r>
            <a:r>
              <a:rPr lang="ru-RU" sz="18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по необходимости</a:t>
            </a:r>
          </a:p>
          <a:p>
            <a:pPr marL="0" indent="0">
              <a:buNone/>
            </a:pPr>
            <a:r>
              <a:rPr lang="ru-RU" sz="1800" b="1" i="1" dirty="0" smtClean="0">
                <a:latin typeface="Bookman Old Style" panose="02050604050505020204" pitchFamily="18" charset="0"/>
              </a:rPr>
              <a:t>Обсудить целесообразность продолжения/прекращения МГТ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блок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МГТ:</a:t>
            </a:r>
            <a:endParaRPr lang="ru-RU" sz="18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latin typeface="Bookman Old Style" panose="02050604050505020204" pitchFamily="18" charset="0"/>
              </a:rPr>
              <a:t>4 дозы СЗП,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latin typeface="Bookman Old Style" panose="02050604050505020204" pitchFamily="18" charset="0"/>
              </a:rPr>
              <a:t>4 дозы </a:t>
            </a:r>
            <a:r>
              <a:rPr lang="ru-RU" sz="1800" b="1" dirty="0" err="1">
                <a:latin typeface="Bookman Old Style" panose="02050604050505020204" pitchFamily="18" charset="0"/>
              </a:rPr>
              <a:t>эритровзвеси</a:t>
            </a:r>
            <a:r>
              <a:rPr lang="ru-RU" sz="1800" b="1" dirty="0">
                <a:latin typeface="Bookman Old Style" panose="020506040505050202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 smtClean="0">
                <a:latin typeface="Bookman Old Style" panose="02050604050505020204" pitchFamily="18" charset="0"/>
              </a:rPr>
              <a:t>2 </a:t>
            </a:r>
            <a:r>
              <a:rPr lang="ru-RU" sz="1800" b="1" dirty="0">
                <a:latin typeface="Bookman Old Style" panose="02050604050505020204" pitchFamily="18" charset="0"/>
              </a:rPr>
              <a:t>дозы тромбоцитов</a:t>
            </a:r>
            <a:r>
              <a:rPr lang="ru-RU" sz="1800" b="1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7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Ввести 1грамм </a:t>
            </a:r>
            <a:r>
              <a:rPr lang="ru-RU" sz="1700" b="1" dirty="0" err="1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Транексама</a:t>
            </a:r>
            <a:r>
              <a:rPr lang="ru-RU" sz="17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повторно ч-з 8 часов после первого введения</a:t>
            </a:r>
          </a:p>
          <a:p>
            <a:pPr marL="0" indent="0">
              <a:buNone/>
            </a:pPr>
            <a:r>
              <a:rPr lang="ru-RU" sz="17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Далее </a:t>
            </a:r>
            <a:r>
              <a:rPr lang="ru-RU" sz="1700" b="1" i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трансфузионная</a:t>
            </a:r>
            <a:r>
              <a:rPr lang="ru-RU" sz="17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терапия по результатам тестов/мониторинга</a:t>
            </a:r>
            <a:endParaRPr lang="ru-RU" sz="1700" b="1" i="1" dirty="0" smtClean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63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контролируем?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Водно-электролитный обмен</a:t>
            </a:r>
          </a:p>
          <a:p>
            <a:pPr marL="1160463" indent="-350838">
              <a:buClr>
                <a:srgbClr val="FF0000"/>
              </a:buClr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Альбумин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Свёртывающая система:</a:t>
            </a:r>
          </a:p>
          <a:p>
            <a:pPr marL="1160463" indent="-350838">
              <a:buClr>
                <a:srgbClr val="FF0000"/>
              </a:buClr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АЧТВ, ПТИ, МНО, ТЭГ/РОТЭМ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Коррекция анемии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осложнения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Окончание ИТТ</a:t>
            </a:r>
            <a:endParaRPr lang="ru-RU" b="1" dirty="0">
              <a:solidFill>
                <a:srgbClr val="3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90" y="836712"/>
            <a:ext cx="9002706" cy="6021288"/>
          </a:xfrm>
        </p:spPr>
        <p:txBody>
          <a:bodyPr>
            <a:normAutofit/>
          </a:bodyPr>
          <a:lstStyle/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Устранение клинических признаков гипоксии при самостоятельном дыхании пациента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Нормализация показателей красной крови (может быть отсрочено):</a:t>
            </a:r>
          </a:p>
          <a:p>
            <a:pPr marL="539750" indent="269875">
              <a:buClr>
                <a:srgbClr val="FF0000"/>
              </a:buClr>
            </a:pP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гематокрит не ниже 35%</a:t>
            </a:r>
          </a:p>
          <a:p>
            <a:pPr marL="539750" indent="269875">
              <a:buClr>
                <a:srgbClr val="FF0000"/>
              </a:buClr>
            </a:pP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гемоглобин не ниже 80-90 г/л</a:t>
            </a:r>
          </a:p>
          <a:p>
            <a:pPr marL="620713" indent="-62071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Нормализация газотранспортной функции крови (анализ КОС)</a:t>
            </a:r>
            <a:endParaRPr lang="ru-RU" sz="3600" b="1" dirty="0">
              <a:solidFill>
                <a:srgbClr val="3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7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021"/>
            <a:ext cx="9144000" cy="553701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Стадия декомпенсации травматического шока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0808"/>
            <a:ext cx="9144000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Генерализованная микроциркуляторная гипоксия</a:t>
            </a:r>
            <a:endParaRPr lang="ru-RU" sz="2400" b="1" dirty="0">
              <a:solidFill>
                <a:srgbClr val="3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92895"/>
            <a:ext cx="2304256" cy="9514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Снижение синтеза АТФ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3812" y="2501441"/>
            <a:ext cx="2304256" cy="9429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Дефицит энергии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3006" y="2536590"/>
            <a:ext cx="2304256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ипотермия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45024"/>
            <a:ext cx="2304256" cy="11521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ереход на анаэробный  гликолиз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9065" y="3645024"/>
            <a:ext cx="3096344" cy="1152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Недоокисленные метаболиты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2079" y="3645024"/>
            <a:ext cx="2304256" cy="1152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Ацидоз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11" y="5733256"/>
            <a:ext cx="2304256" cy="10866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Перекисное окисление липидов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2821" y="5003082"/>
            <a:ext cx="7488832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Клеточный эффект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2366467" y="2954408"/>
            <a:ext cx="981397" cy="2231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5764484" y="2976951"/>
            <a:ext cx="981397" cy="2231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>
            <a:off x="2425119" y="4109518"/>
            <a:ext cx="490697" cy="2231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6185501" y="4109517"/>
            <a:ext cx="490697" cy="22313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648805" y="764704"/>
            <a:ext cx="7776864" cy="86409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Централизация кровообращения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0" y="767791"/>
            <a:ext cx="9147262" cy="6090209"/>
            <a:chOff x="0" y="729691"/>
            <a:chExt cx="9147262" cy="609020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275856" y="5733256"/>
              <a:ext cx="2592288" cy="106531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Повреждение клеточных мембран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11591" y="5733256"/>
              <a:ext cx="2304256" cy="108664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Гибель клеток</a:t>
              </a:r>
              <a:endPara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24" name="Стрелка вправо с вырезом 23"/>
            <p:cNvSpPr/>
            <p:nvPr/>
          </p:nvSpPr>
          <p:spPr>
            <a:xfrm>
              <a:off x="2432080" y="6154342"/>
              <a:ext cx="771768" cy="223139"/>
            </a:xfrm>
            <a:prstGeom prst="notch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право с вырезом 24"/>
            <p:cNvSpPr/>
            <p:nvPr/>
          </p:nvSpPr>
          <p:spPr>
            <a:xfrm>
              <a:off x="5940152" y="6142235"/>
              <a:ext cx="805729" cy="235246"/>
            </a:xfrm>
            <a:prstGeom prst="notch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0" y="1665795"/>
              <a:ext cx="9144000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3404B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Генерализованная микроциркуляторная гипоксия</a:t>
              </a:r>
              <a:endParaRPr lang="ru-RU" sz="2400" b="1" dirty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0" y="2457882"/>
              <a:ext cx="2304256" cy="9514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Снижение синтеза АТФ</a:t>
              </a:r>
              <a:endPara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433812" y="2466428"/>
              <a:ext cx="2304256" cy="94294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Дефицит энергии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843006" y="2501577"/>
              <a:ext cx="2304256" cy="86409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Г</a:t>
              </a: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ипотермия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610011"/>
              <a:ext cx="2304256" cy="11521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П</a:t>
              </a:r>
              <a:r>
                <a:rPr lang="ru-RU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ереход на анаэробный  гликолиз</a:t>
              </a:r>
              <a:endPara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989065" y="3610011"/>
              <a:ext cx="3096344" cy="11521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Недоокисленные метаболиты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832079" y="3610011"/>
              <a:ext cx="2304256" cy="11521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Ацидоз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2211" y="5698243"/>
              <a:ext cx="2304256" cy="108664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Перекисное окисление липидов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92821" y="4968069"/>
              <a:ext cx="7488832" cy="4320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Клеточный эффект</a:t>
              </a:r>
              <a:endPara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38" name="Стрелка вправо с вырезом 37"/>
            <p:cNvSpPr/>
            <p:nvPr/>
          </p:nvSpPr>
          <p:spPr>
            <a:xfrm>
              <a:off x="5764484" y="2941938"/>
              <a:ext cx="981397" cy="223139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 вправо с вырезом 38"/>
            <p:cNvSpPr/>
            <p:nvPr/>
          </p:nvSpPr>
          <p:spPr>
            <a:xfrm>
              <a:off x="2425119" y="4074505"/>
              <a:ext cx="490697" cy="223139"/>
            </a:xfrm>
            <a:prstGeom prst="notched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право с вырезом 39"/>
            <p:cNvSpPr/>
            <p:nvPr/>
          </p:nvSpPr>
          <p:spPr>
            <a:xfrm>
              <a:off x="6185501" y="4074504"/>
              <a:ext cx="490697" cy="223139"/>
            </a:xfrm>
            <a:prstGeom prst="notched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Выноска со стрелкой вниз 40"/>
            <p:cNvSpPr/>
            <p:nvPr/>
          </p:nvSpPr>
          <p:spPr>
            <a:xfrm>
              <a:off x="648805" y="729691"/>
              <a:ext cx="7776864" cy="864096"/>
            </a:xfrm>
            <a:prstGeom prst="downArrowCallou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Централизация кровообращения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9435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Ошибки ИТТ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44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и </a:t>
            </a:r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ТАКТИЧЕСКИЕ</a:t>
            </a:r>
            <a:endParaRPr lang="ru-RU" sz="4400" b="1" dirty="0" smtClean="0">
              <a:solidFill>
                <a:srgbClr val="3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3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ТЕХНИЧЕСКИЕ:</a:t>
            </a: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Неадекватный сосудистый доступ.</a:t>
            </a: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Вливание в плевральную полость?</a:t>
            </a: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34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Несоблюдение правил переливания крови.</a:t>
            </a:r>
            <a:endParaRPr lang="ru-RU" sz="4000" b="1" dirty="0">
              <a:solidFill>
                <a:srgbClr val="340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4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Ошибки ИТТ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ТАКТИЧЕСКИЕ:</a:t>
            </a: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Непроведение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ИТТ</a:t>
            </a: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Избыточная ИТ</a:t>
            </a: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Бесконтрольная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ИТТ</a:t>
            </a: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Возмещение кровопотери исключительно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инфузионными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растворами</a:t>
            </a: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инотропных препаратов (сердечные гликозиды)</a:t>
            </a: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Возопрессоры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неустранённой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гиповолеми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Переоценка роли лабораторных показателей</a:t>
            </a:r>
          </a:p>
          <a:p>
            <a:pPr marL="539750" indent="-539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от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реинфузии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крови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4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Резюме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/>
          </a:bodyPr>
          <a:lstStyle/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ВЫЯВИТЬ ПАЦИЕНТА ДЛЯ РКП (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DCR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2788" indent="-261938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критериев (</a:t>
            </a:r>
            <a:r>
              <a:rPr lang="ru-RU" sz="3500" b="1" dirty="0" smtClean="0">
                <a:solidFill>
                  <a:srgbClr val="3404BC"/>
                </a:solidFill>
              </a:rPr>
              <a:t>гипотония, </a:t>
            </a:r>
            <a:r>
              <a:rPr lang="ru-RU" sz="3500" b="1" dirty="0">
                <a:solidFill>
                  <a:srgbClr val="3404BC"/>
                </a:solidFill>
              </a:rPr>
              <a:t>гемоглобин,</a:t>
            </a:r>
            <a:r>
              <a:rPr lang="en-US" sz="3500" b="1" dirty="0">
                <a:solidFill>
                  <a:srgbClr val="3404BC"/>
                </a:solidFill>
              </a:rPr>
              <a:t> </a:t>
            </a:r>
            <a:r>
              <a:rPr lang="ru-RU" sz="3500" b="1" dirty="0" smtClean="0">
                <a:solidFill>
                  <a:srgbClr val="3404BC"/>
                </a:solidFill>
              </a:rPr>
              <a:t>ацидоз,</a:t>
            </a:r>
            <a:r>
              <a:rPr lang="en-US" sz="3500" b="1" dirty="0" smtClean="0">
                <a:solidFill>
                  <a:srgbClr val="3404BC"/>
                </a:solidFill>
              </a:rPr>
              <a:t> </a:t>
            </a:r>
            <a:r>
              <a:rPr lang="ru-RU" sz="3500" b="1" dirty="0" smtClean="0">
                <a:solidFill>
                  <a:srgbClr val="3404BC"/>
                </a:solidFill>
              </a:rPr>
              <a:t> </a:t>
            </a:r>
          </a:p>
          <a:p>
            <a:pPr marL="450850" indent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3500" b="1" dirty="0">
                <a:solidFill>
                  <a:srgbClr val="3404BC"/>
                </a:solidFill>
              </a:rPr>
              <a:t> </a:t>
            </a:r>
            <a:r>
              <a:rPr lang="ru-RU" sz="3500" b="1" dirty="0" smtClean="0">
                <a:solidFill>
                  <a:srgbClr val="3404BC"/>
                </a:solidFill>
              </a:rPr>
              <a:t>                             </a:t>
            </a:r>
            <a:r>
              <a:rPr lang="ru-RU" sz="3500" b="1" dirty="0" err="1" smtClean="0">
                <a:solidFill>
                  <a:srgbClr val="3404BC"/>
                </a:solidFill>
              </a:rPr>
              <a:t>коагулопатия</a:t>
            </a:r>
            <a:r>
              <a:rPr lang="ru-RU" sz="3500" b="1" dirty="0" smtClean="0">
                <a:solidFill>
                  <a:srgbClr val="3404BC"/>
                </a:solidFill>
              </a:rPr>
              <a:t>,</a:t>
            </a:r>
            <a:r>
              <a:rPr lang="ru-RU" sz="3500" b="1" dirty="0">
                <a:solidFill>
                  <a:srgbClr val="3404BC"/>
                </a:solidFill>
              </a:rPr>
              <a:t> </a:t>
            </a:r>
            <a:r>
              <a:rPr lang="ru-RU" sz="3500" b="1" dirty="0" smtClean="0">
                <a:solidFill>
                  <a:srgbClr val="3404BC"/>
                </a:solidFill>
              </a:rPr>
              <a:t>температура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pPr marL="719138" indent="-266700">
              <a:buClr>
                <a:srgbClr val="C00000"/>
              </a:buClr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критические 10%,</a:t>
            </a:r>
          </a:p>
          <a:p>
            <a:pPr marL="719138" indent="-266700">
              <a:buClr>
                <a:srgbClr val="C00000"/>
              </a:buClr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DCR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немедленно!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ОСОБОЕ ВНИМАНИЕ:</a:t>
            </a:r>
          </a:p>
          <a:p>
            <a:pPr marL="719138" indent="-266700">
              <a:buClr>
                <a:srgbClr val="C00000"/>
              </a:buClr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коррекция нарушений гемостаза,</a:t>
            </a:r>
          </a:p>
          <a:p>
            <a:pPr marL="719138" indent="-266700">
              <a:buClr>
                <a:srgbClr val="C00000"/>
              </a:buClr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минимум кристаллоидов,</a:t>
            </a:r>
          </a:p>
          <a:p>
            <a:pPr marL="719138" indent="-266700">
              <a:buClr>
                <a:srgbClr val="C00000"/>
              </a:buClr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остановка кровотечения,</a:t>
            </a:r>
          </a:p>
          <a:p>
            <a:pPr marL="719138" indent="-266700">
              <a:buClr>
                <a:srgbClr val="C00000"/>
              </a:buClr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кровь – как можно быстрее.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5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794"/>
            <a:ext cx="9144000" cy="6579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Резюме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иметь  внутренний протокол лечения тяжёлой травмы.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Газоанализатор и ТЭГ должны быть в приёмном отдел (ОРИТ).</a:t>
            </a:r>
          </a:p>
          <a:p>
            <a:pPr marL="5397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Инфузионная терапия – по показаниям:</a:t>
            </a:r>
          </a:p>
          <a:p>
            <a:pPr marL="714375" indent="-268288" defTabSz="714375">
              <a:buClr>
                <a:srgbClr val="C00000"/>
              </a:buClr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енее 20% ОЦК не нуждается в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воспол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714375" indent="-268288" defTabSz="714375">
              <a:buClr>
                <a:srgbClr val="C00000"/>
              </a:buClr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аличие пульса на лучевой артерии -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перфузионное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давление -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достаточное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4375" indent="-268288" defTabSz="714375">
              <a:buClr>
                <a:srgbClr val="C00000"/>
              </a:buClr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омнить об управляемой гипотонии.</a:t>
            </a:r>
          </a:p>
          <a:p>
            <a:pPr marL="539750" indent="-539750">
              <a:buNone/>
            </a:pPr>
            <a:endParaRPr lang="ru-RU" dirty="0" smtClean="0"/>
          </a:p>
          <a:p>
            <a:pPr marL="0" indent="0"/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9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794"/>
            <a:ext cx="9144000" cy="6579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Резюме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10000"/>
          </a:bodyPr>
          <a:lstStyle/>
          <a:p>
            <a:pPr marL="446088" indent="-4460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кровопотере более 30% ОЦК  гемотрансфузия (лучше 1:1:1).</a:t>
            </a:r>
          </a:p>
          <a:p>
            <a:pPr marL="446088" indent="-4460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Избыточная инфузия (более 1-2л) – зло!</a:t>
            </a:r>
          </a:p>
          <a:p>
            <a:pPr marL="446088" indent="-4460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Избегать </a:t>
            </a:r>
            <a:r>
              <a:rPr lang="ru-RU" sz="39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инотропов</a:t>
            </a:r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9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вазопрессоров</a:t>
            </a:r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46088" indent="-4460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 согревать пострадавших!</a:t>
            </a:r>
          </a:p>
          <a:p>
            <a:pPr marL="446088" indent="-4460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9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Транексам</a:t>
            </a:r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первые 3 часа после травмы.</a:t>
            </a:r>
          </a:p>
          <a:p>
            <a:pPr marL="446088" indent="-4460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9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Реинфузия</a:t>
            </a:r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при внутриполостной кровопотере.</a:t>
            </a:r>
          </a:p>
          <a:p>
            <a:pPr marL="446088" indent="-4460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Хирургия – это только один из элементов </a:t>
            </a:r>
            <a:r>
              <a:rPr lang="ru-RU" sz="39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реанимационн</a:t>
            </a:r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контроля повреждений.</a:t>
            </a:r>
          </a:p>
          <a:p>
            <a:pPr marL="0" indent="0"/>
            <a:endParaRPr lang="ru-RU" sz="2800" dirty="0" smtClean="0"/>
          </a:p>
          <a:p>
            <a:pPr marL="0" indent="0"/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3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4" y="3972"/>
            <a:ext cx="9118245" cy="6167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Adobe Gothic Std B" pitchFamily="34" charset="-128"/>
              </a:rPr>
              <a:t>ВЫВОД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Adobe Gothic Std B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 marL="360363" indent="-360363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Тактика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DCR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(реанимационного контроля повреждений) ориентирована на физиологию пострадавшего, а не на анатомию повреждений.</a:t>
            </a:r>
          </a:p>
          <a:p>
            <a:pPr marL="360363" indent="-360363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основе лечения – остановка «хирургического» кровотечения и упреждающая коррекция «смертельной триады»: коагулопатии, ацидоза, гипотермии.</a:t>
            </a:r>
          </a:p>
          <a:p>
            <a:pPr marL="360363" indent="-360363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DCR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должен быть начат, как можно раньше.</a:t>
            </a:r>
          </a:p>
          <a:p>
            <a:pPr marL="360363" indent="-360363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Стремление добиться «нормальных» цифр АД у пациента с политравмой, приводит к вымыванию образовавшихся свёртков, возобновлению кровотечения и массивной кровопотере.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(Помни -управляемая гипотония на цифрах 80-90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7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4" y="3972"/>
            <a:ext cx="9118245" cy="6167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Adobe Gothic Std B" pitchFamily="34" charset="-128"/>
              </a:rPr>
              <a:t>ВЫВОД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Adobe Gothic Std B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 marL="360363" indent="-360363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Достаточное количество компонентов крови – основное условие спасения тяжёлых пострадавших.</a:t>
            </a:r>
          </a:p>
          <a:p>
            <a:pPr marL="360363" indent="-360363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ранексамовая кислота, в первые 3 часа после травмы приводит к снижению летальности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не является панацеей!!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Необходимо корректировать нарушения свёртывания крови, выявленные при ТЭГ/РОТЭМ.</a:t>
            </a:r>
          </a:p>
          <a:p>
            <a:pPr marL="360363" indent="-360363">
              <a:spcBef>
                <a:spcPts val="0"/>
              </a:spcBef>
              <a:buClr>
                <a:srgbClr val="FF0000"/>
              </a:buCl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хирурга с анестезиологом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мультидисциплинарный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 - являются обязательным условием современного процесса лечения. </a:t>
            </a:r>
          </a:p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endPara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indent="-360363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indent="-360363"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endPara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3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Гиповолемия: </a:t>
            </a: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угнетает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функцию миокарда, 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препятствует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увеличению систолического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объема,</a:t>
            </a: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меньшает венозный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возврат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уменьшает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компенсаторный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пониженной вязкости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крови,</a:t>
            </a: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нарушается функция тромбоцитов.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ГИПОВОЛЕМИЯ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Уровень </a:t>
            </a:r>
            <a:r>
              <a:rPr lang="ru-RU" sz="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и </a:t>
            </a:r>
            <a:r>
              <a:rPr lang="ru-RU" sz="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Hb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при </a:t>
            </a:r>
            <a:r>
              <a:rPr lang="ru-RU" sz="3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политравме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первые 1-1,5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часа с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момента травмы показатели не </a:t>
            </a:r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являются </a:t>
            </a:r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информативными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из-за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централизации кровообращения (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могут находится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пределах нормы или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ниж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границы нормы).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Необходимы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измерения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Ht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Hb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динамике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сопоставление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клинической картиной.</a:t>
            </a:r>
          </a:p>
          <a:p>
            <a:pPr marL="0" indent="0">
              <a:buNone/>
            </a:pP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ГИПОВОЛЕМИЯ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6" y="0"/>
            <a:ext cx="9140334" cy="6206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Примерный объём кровопотери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массой 70 кг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Скаченное из инета\Кровопотер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9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1" y="4156"/>
            <a:ext cx="9144000" cy="3600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Классификация шока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921134"/>
              </p:ext>
            </p:extLst>
          </p:nvPr>
        </p:nvGraphicFramePr>
        <p:xfrm>
          <a:off x="0" y="456992"/>
          <a:ext cx="9144000" cy="6315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28"/>
                <a:gridCol w="1368152"/>
                <a:gridCol w="1872208"/>
                <a:gridCol w="1728192"/>
                <a:gridCol w="792088"/>
                <a:gridCol w="1259632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Параметры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Степени шока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4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I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II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III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IV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(терминальное</a:t>
                      </a:r>
                      <a:r>
                        <a:rPr lang="ru-RU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состояние)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728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Кровопотеря, </a:t>
                      </a:r>
                      <a:b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ОЦК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менее 15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15 - 30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30 - 40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более 40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Кровопотеря, мл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750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750 - 1500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1500 - 2000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более 2000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13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Пульс/мин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100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100 - 120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120 - 140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более 140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72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АД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более 100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100 - 80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90 - 60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менее 60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71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ЧДД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норма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норма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м/б </a:t>
                      </a:r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тахипноэ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тахипноэ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72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Диурез,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мл/час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более 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150 - 100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100 - 50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менее 50, анурия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508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 сознания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норма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норма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b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возбуждение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угнетено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значительно</a:t>
                      </a:r>
                      <a:b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угнетено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32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Избыток оснований </a:t>
                      </a:r>
                      <a:b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 </a:t>
                      </a:r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ммоль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0… -2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-2… -6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-6… -10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более  -10 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19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Температура, °С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более 35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35 - 33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32 - 30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менее 30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25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Потребность в </a:t>
                      </a:r>
                      <a:b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гемотрансфузии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нет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возможно 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массивная</a:t>
                      </a:r>
                      <a:b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гемотрансфузия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2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</TotalTime>
  <Words>1935</Words>
  <Application>Microsoft Office PowerPoint</Application>
  <PresentationFormat>Экран (4:3)</PresentationFormat>
  <Paragraphs>550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Реанимационный контроль повреждений</vt:lpstr>
      <vt:lpstr>Применяемые сокращения</vt:lpstr>
      <vt:lpstr>Презентация PowerPoint</vt:lpstr>
      <vt:lpstr>Патогенез смертельной триады при шокогенной травме</vt:lpstr>
      <vt:lpstr>Стадия декомпенсации травматического шока</vt:lpstr>
      <vt:lpstr>ГИПОВОЛЕМИЯ</vt:lpstr>
      <vt:lpstr>ГИПОВОЛЕМИЯ</vt:lpstr>
      <vt:lpstr>Примерный объём кровопотери (массой 70 кг)</vt:lpstr>
      <vt:lpstr>Классификация шока</vt:lpstr>
      <vt:lpstr>Схема развития «смертельной триады»</vt:lpstr>
      <vt:lpstr>Патогенез травматической коагулопатии</vt:lpstr>
      <vt:lpstr>Патогенез травматической коагулопатии</vt:lpstr>
      <vt:lpstr>Патогенез травматической коагулопатии</vt:lpstr>
      <vt:lpstr>Коагулопатия потребления</vt:lpstr>
      <vt:lpstr>Коагулопатия на момент поступления</vt:lpstr>
      <vt:lpstr>Системная гемостатическая терапия</vt:lpstr>
      <vt:lpstr>Системная гемостатическая терапия</vt:lpstr>
      <vt:lpstr>Ацидоз</vt:lpstr>
      <vt:lpstr>Ацидоз</vt:lpstr>
      <vt:lpstr>Гипотермия при травме</vt:lpstr>
      <vt:lpstr>Гипотермия при травме</vt:lpstr>
      <vt:lpstr>Гипотермия при травме</vt:lpstr>
      <vt:lpstr>Гипотермия при травме</vt:lpstr>
      <vt:lpstr>Гипокальциемия</vt:lpstr>
      <vt:lpstr>Нестабильный пациент</vt:lpstr>
      <vt:lpstr>Лестница нестабильности  шокогенной травмы</vt:lpstr>
      <vt:lpstr>Признаки большой проблемы</vt:lpstr>
      <vt:lpstr>Признаки большой проблемы</vt:lpstr>
      <vt:lpstr>Признаки большой проблемы</vt:lpstr>
      <vt:lpstr>Объективные шкалы МГТ  (минимально грубого тестирования) </vt:lpstr>
      <vt:lpstr>Объективные шкалы МГТ (минимально грубого тестирования) </vt:lpstr>
      <vt:lpstr>Диагностический подход</vt:lpstr>
      <vt:lpstr>Реанимационный контроль повреждений</vt:lpstr>
      <vt:lpstr>Презентация PowerPoint</vt:lpstr>
      <vt:lpstr>Помощь на догоспитальном этапе</vt:lpstr>
      <vt:lpstr>Целевые показатели АД</vt:lpstr>
      <vt:lpstr>Смысл Damage Control Resuscitation</vt:lpstr>
      <vt:lpstr>Инфузионная терапия при травмах</vt:lpstr>
      <vt:lpstr>Инфузионная терапия при травмах</vt:lpstr>
      <vt:lpstr>Управляемая гипотония</vt:lpstr>
      <vt:lpstr>Малообъёмная реанимация</vt:lpstr>
      <vt:lpstr>Состав кристаллоидов</vt:lpstr>
      <vt:lpstr>Что переливать?</vt:lpstr>
      <vt:lpstr>Компоненты или цельная кровь?</vt:lpstr>
      <vt:lpstr>Реинфузия</vt:lpstr>
      <vt:lpstr>Начало гемотрансфузии</vt:lpstr>
      <vt:lpstr>Вариант протокола МГТ (минимально грубого тестирования) </vt:lpstr>
      <vt:lpstr>Что контролируем?</vt:lpstr>
      <vt:lpstr>Окончание ИТТ</vt:lpstr>
      <vt:lpstr>Ошибки ИТТ</vt:lpstr>
      <vt:lpstr>Ошибки ИТТ</vt:lpstr>
      <vt:lpstr>Резюме</vt:lpstr>
      <vt:lpstr>Резюме</vt:lpstr>
      <vt:lpstr>Резюме</vt:lpstr>
      <vt:lpstr>ВЫВОД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Реанимационный контроль повреждений</dc:title>
  <dc:creator>Leonid</dc:creator>
  <cp:lastModifiedBy>Башков Леонид</cp:lastModifiedBy>
  <cp:revision>220</cp:revision>
  <dcterms:created xsi:type="dcterms:W3CDTF">2023-02-18T14:43:55Z</dcterms:created>
  <dcterms:modified xsi:type="dcterms:W3CDTF">2023-08-31T16:59:00Z</dcterms:modified>
</cp:coreProperties>
</file>